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7" r:id="rId3"/>
    <p:sldId id="278" r:id="rId4"/>
    <p:sldId id="275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BE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88936-CF84-46F1-B290-674DCF1AE7B3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087F0-A713-41A6-A5CA-FED5863789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Зачем проводят.</a:t>
            </a:r>
          </a:p>
          <a:p>
            <a:r>
              <a:rPr lang="ru-RU" dirty="0" smtClean="0"/>
              <a:t>Где и когда.</a:t>
            </a:r>
          </a:p>
          <a:p>
            <a:r>
              <a:rPr lang="ru-RU" dirty="0" smtClean="0"/>
              <a:t>Как подать заявление.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087F0-A713-41A6-A5CA-FED58637896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087F0-A713-41A6-A5CA-FED58637896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проходит.</a:t>
            </a:r>
          </a:p>
          <a:p>
            <a:r>
              <a:rPr lang="ru-RU" dirty="0" smtClean="0"/>
              <a:t>Что нельзя приносить.</a:t>
            </a:r>
          </a:p>
          <a:p>
            <a:r>
              <a:rPr lang="ru-RU" dirty="0" smtClean="0"/>
              <a:t>Когда можно уйти раньше.</a:t>
            </a:r>
          </a:p>
          <a:p>
            <a:r>
              <a:rPr lang="ru-RU" dirty="0" smtClean="0"/>
              <a:t>Когда можно сдать </a:t>
            </a:r>
            <a:r>
              <a:rPr lang="ru-RU" dirty="0" err="1" smtClean="0"/>
              <a:t>повторно.Можно</a:t>
            </a:r>
            <a:r>
              <a:rPr lang="ru-RU" dirty="0" smtClean="0"/>
              <a:t> попросить перепроверку.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087F0-A713-41A6-A5CA-FED58637896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Сколько </a:t>
            </a:r>
            <a:r>
              <a:rPr lang="ru-RU" smtClean="0"/>
              <a:t>действуют результаты.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087F0-A713-41A6-A5CA-FED58637896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2" descr="https://arhivurokov.ru/kopilka/uploads/user_file_5477ca1ddd035/razrabotka-uroka-po-anghliiskomu-iazyku-v-1-klassie-po-tiemie-school-things_11.pn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129513" cy="247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AutoShape 2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10" descr="http://russian-guitars.ru/wp-content/uploads/2017/04/orange-top-gradient-backgroun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7937"/>
            <a:ext cx="9143999" cy="687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Рамка 11"/>
          <p:cNvSpPr/>
          <p:nvPr userDrawn="1"/>
        </p:nvSpPr>
        <p:spPr>
          <a:xfrm>
            <a:off x="0" y="7937"/>
            <a:ext cx="9143999" cy="6871835"/>
          </a:xfrm>
          <a:prstGeom prst="frame">
            <a:avLst>
              <a:gd name="adj1" fmla="val 831"/>
            </a:avLst>
          </a:prstGeom>
          <a:solidFill>
            <a:srgbClr val="E8BE24"/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ge.edu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fipi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Итоговое сочинение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(2019-2020 учебный год)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ЧОУ СШ №23 Менеджер»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г.Альметьевск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50880"/>
            <a:ext cx="3003245" cy="300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26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8326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КРИТЕРИЙ №5 «ГРАМОТНОСТЬ»</a:t>
            </a:r>
            <a:r>
              <a:rPr lang="ru-RU" sz="2800" dirty="0">
                <a:solidFill>
                  <a:srgbClr val="FF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 algn="ctr">
              <a:buNone/>
            </a:pPr>
            <a:r>
              <a:rPr lang="ru-RU" i="1" dirty="0" smtClean="0"/>
              <a:t>Данный </a:t>
            </a:r>
            <a:r>
              <a:rPr lang="ru-RU" i="1" dirty="0"/>
              <a:t>критерий позволяет оценить грамотность выпускника.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при условии, если на 100 слов приходится в сумме более пяти ошибок: грамматических, орфографических, пунктуационных.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04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Итоговое сочинение оценивается зачётом, если: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● Получен «зачёт» по Критерию №1. </a:t>
            </a:r>
            <a:br>
              <a:rPr lang="ru-RU" dirty="0"/>
            </a:br>
            <a:r>
              <a:rPr lang="ru-RU" dirty="0"/>
              <a:t>● Получен «зачёт» по Критерию №2. </a:t>
            </a:r>
            <a:br>
              <a:rPr lang="ru-RU" dirty="0"/>
            </a:br>
            <a:r>
              <a:rPr lang="ru-RU" dirty="0"/>
              <a:t>● Получен «зачёт» по одному из Критериев №3-5. </a:t>
            </a:r>
            <a:br>
              <a:rPr lang="ru-RU" dirty="0"/>
            </a:br>
            <a:r>
              <a:rPr lang="ru-RU" dirty="0"/>
              <a:t>● В сочинении не менее 250 слов. </a:t>
            </a:r>
            <a:br>
              <a:rPr lang="ru-RU" dirty="0"/>
            </a:br>
            <a:r>
              <a:rPr lang="ru-RU" dirty="0"/>
              <a:t>● Сочинение не списано. </a:t>
            </a:r>
          </a:p>
        </p:txBody>
      </p:sp>
      <p:pic>
        <p:nvPicPr>
          <p:cNvPr id="4" name="Picture 2" descr="http://gi-wom.ru/wp-content/uploads/2017/12/692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24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Календарь сдачи сочинения в 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2019-2020 учебном году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срок: 04.12.2019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Дополнительные сроки: 05.02.2020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06.05.2020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Продолжительность написания итогового сочинения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 часа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55 минут 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235 минут)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Направления тем итогового сочинения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1. «Война и мир» – к 150-летию великой книги</a:t>
            </a:r>
            <a:br>
              <a:rPr lang="ru-RU" b="1" dirty="0" smtClean="0"/>
            </a:br>
            <a:r>
              <a:rPr lang="ru-RU" b="1" dirty="0" smtClean="0"/>
              <a:t>2. Надежда и отчаяние</a:t>
            </a:r>
            <a:br>
              <a:rPr lang="ru-RU" b="1" dirty="0" smtClean="0"/>
            </a:br>
            <a:r>
              <a:rPr lang="ru-RU" b="1" dirty="0" smtClean="0"/>
              <a:t>3. Добро и зло</a:t>
            </a:r>
            <a:br>
              <a:rPr lang="ru-RU" b="1" dirty="0" smtClean="0"/>
            </a:br>
            <a:r>
              <a:rPr lang="ru-RU" b="1" dirty="0" smtClean="0"/>
              <a:t>4. Гордость и смирение</a:t>
            </a:r>
            <a:br>
              <a:rPr lang="ru-RU" b="1" dirty="0" smtClean="0"/>
            </a:br>
            <a:r>
              <a:rPr lang="ru-RU" b="1" dirty="0" smtClean="0"/>
              <a:t>5. Он и она.</a:t>
            </a:r>
            <a:endParaRPr lang="ru-RU" dirty="0"/>
          </a:p>
          <a:p>
            <a:endParaRPr lang="ru-RU" sz="1800" dirty="0"/>
          </a:p>
        </p:txBody>
      </p:sp>
      <p:pic>
        <p:nvPicPr>
          <p:cNvPr id="4" name="Picture 2" descr="http://gi-wom.ru/wp-content/uploads/2017/12/692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24944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13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640871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 Результатом итогового сочинения является </a:t>
            </a:r>
            <a:r>
              <a:rPr lang="ru-RU" b="1" dirty="0"/>
              <a:t>«зачёт»</a:t>
            </a:r>
            <a:r>
              <a:rPr lang="ru-RU" dirty="0"/>
              <a:t> или </a:t>
            </a:r>
            <a:r>
              <a:rPr lang="ru-RU" b="1" dirty="0"/>
              <a:t>«незачёт»</a:t>
            </a:r>
            <a:r>
              <a:rPr lang="ru-RU" dirty="0"/>
              <a:t>. К сдаче ЕГЭ допускаются только выпускники, получившие «зачёт». </a:t>
            </a:r>
            <a:br>
              <a:rPr lang="ru-RU" dirty="0"/>
            </a:br>
            <a:r>
              <a:rPr lang="ru-RU" dirty="0"/>
              <a:t>● </a:t>
            </a:r>
            <a:r>
              <a:rPr lang="ru-RU" b="1" dirty="0"/>
              <a:t>Рекомендуемый объём сочинения – 350 слов</a:t>
            </a:r>
            <a:r>
              <a:rPr lang="ru-RU" dirty="0"/>
              <a:t>. Если в сочинении менее 250 слов (в подсчёт включаются все слова, в том числе служебные), то ставится незачёт. </a:t>
            </a:r>
            <a:r>
              <a:rPr lang="ru-RU" b="1" dirty="0"/>
              <a:t>Максимальное количество слов не устанавливается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>● Время написания сочинения – </a:t>
            </a:r>
            <a:r>
              <a:rPr lang="ru-RU" b="1" dirty="0"/>
              <a:t>3 часа 55 минут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>● Выпускнику разрешается пользоваться </a:t>
            </a:r>
            <a:r>
              <a:rPr lang="ru-RU" b="1" dirty="0"/>
              <a:t>орфографическим словарём</a:t>
            </a:r>
            <a:r>
              <a:rPr lang="ru-RU" dirty="0"/>
              <a:t>, который выдадут в аудитории. </a:t>
            </a:r>
            <a:br>
              <a:rPr lang="ru-RU" dirty="0"/>
            </a:br>
            <a:r>
              <a:rPr lang="ru-RU" dirty="0" smtClean="0"/>
              <a:t>● </a:t>
            </a:r>
            <a:r>
              <a:rPr lang="ru-RU" dirty="0"/>
              <a:t>Итоговое сочинение может учитываться </a:t>
            </a:r>
            <a:r>
              <a:rPr lang="ru-RU" b="1" dirty="0"/>
              <a:t>при приёме абитуриентов</a:t>
            </a:r>
            <a:r>
              <a:rPr lang="ru-RU" dirty="0"/>
              <a:t>. В этом случае вузы сами оценят сочинение в баллах. Максимально можно получить </a:t>
            </a:r>
            <a:r>
              <a:rPr lang="ru-RU" b="1" dirty="0"/>
              <a:t>10 баллов</a:t>
            </a:r>
            <a:r>
              <a:rPr lang="ru-RU" dirty="0"/>
              <a:t>, которые прибавятся к баллам ЕГЭ. </a:t>
            </a:r>
            <a:br>
              <a:rPr lang="ru-RU" dirty="0"/>
            </a:br>
            <a:r>
              <a:rPr lang="ru-RU" dirty="0"/>
              <a:t>● Темы сочинений объявят выпускникам в день написания сочинения </a:t>
            </a:r>
            <a:r>
              <a:rPr lang="ru-RU" b="1" dirty="0"/>
              <a:t>в 9.45</a:t>
            </a:r>
            <a:r>
              <a:rPr lang="ru-RU" dirty="0"/>
              <a:t> (за 15 минут до начала работы). В это же время темы будут опубликованы на открытых информационных ресурсах (</a:t>
            </a:r>
            <a:r>
              <a:rPr lang="ru-RU" dirty="0">
                <a:hlinkClick r:id="rId3"/>
              </a:rPr>
              <a:t>ege.edu.ru</a:t>
            </a:r>
            <a:r>
              <a:rPr lang="ru-RU" dirty="0"/>
              <a:t>, </a:t>
            </a:r>
            <a:r>
              <a:rPr lang="ru-RU" dirty="0">
                <a:hlinkClick r:id="rId4"/>
              </a:rPr>
              <a:t>fipi.ru</a:t>
            </a:r>
            <a:r>
              <a:rPr lang="ru-RU" dirty="0"/>
              <a:t>).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86581"/>
            <a:ext cx="853103" cy="85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29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КРИТЕРИЙ №1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СООТВЕТСТВИЕ ТЕМЕ»</a:t>
            </a:r>
            <a:r>
              <a:rPr lang="ru-RU" dirty="0">
                <a:solidFill>
                  <a:srgbClr val="FF0000"/>
                </a:solidFill>
              </a:rPr>
              <a:t> 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i="1" dirty="0"/>
              <a:t>Данный критерий нацеливает на проверку содержания сочинения. </a:t>
            </a:r>
            <a:br>
              <a:rPr lang="ru-RU" i="1" dirty="0"/>
            </a:br>
            <a:r>
              <a:rPr lang="ru-RU" i="1" dirty="0"/>
              <a:t>Участник должен рассуждать на предложенную тему, выбрав путь её раскрытия (например, отвечает на вопрос, поставленный в теме, или размышляет над предложенной проблемой и т.п.).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только в случае, если сочинение не соответствует теме или в нём не прослеживается конкретной цели высказывания, то есть коммуникативного замысла.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1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33670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7400" b="1" dirty="0">
                <a:solidFill>
                  <a:srgbClr val="FF0000"/>
                </a:solidFill>
              </a:rPr>
              <a:t>КРИТЕРИЙ №</a:t>
            </a:r>
            <a:r>
              <a:rPr lang="ru-RU" sz="7400" b="1" dirty="0" smtClean="0">
                <a:solidFill>
                  <a:srgbClr val="FF0000"/>
                </a:solidFill>
              </a:rPr>
              <a:t>2</a:t>
            </a:r>
            <a:br>
              <a:rPr lang="ru-RU" sz="7400" b="1" dirty="0" smtClean="0">
                <a:solidFill>
                  <a:srgbClr val="FF0000"/>
                </a:solidFill>
              </a:rPr>
            </a:br>
            <a:r>
              <a:rPr lang="ru-RU" sz="7400" b="1" dirty="0" smtClean="0">
                <a:solidFill>
                  <a:srgbClr val="FF0000"/>
                </a:solidFill>
              </a:rPr>
              <a:t> </a:t>
            </a:r>
            <a:r>
              <a:rPr lang="ru-RU" sz="7400" b="1" dirty="0">
                <a:solidFill>
                  <a:srgbClr val="FF0000"/>
                </a:solidFill>
              </a:rPr>
              <a:t>«АРГУМЕНТАЦИЯ. ПРИВЛЕЧЕНИЕ ЛИТЕРАТУРНОГО МАТЕРИАЛА»</a:t>
            </a:r>
            <a:r>
              <a:rPr lang="ru-RU" sz="7400" dirty="0">
                <a:solidFill>
                  <a:srgbClr val="FF0000"/>
                </a:solidFill>
              </a:rPr>
              <a:t> </a:t>
            </a:r>
            <a:endParaRPr lang="ru-RU" sz="7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300" dirty="0"/>
              <a:t/>
            </a:r>
            <a:br>
              <a:rPr lang="ru-RU" sz="4300" dirty="0"/>
            </a:br>
            <a:r>
              <a:rPr lang="ru-RU" sz="6000" b="1" i="1" dirty="0"/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 </a:t>
            </a:r>
            <a:br>
              <a:rPr lang="ru-RU" sz="6000" b="1" i="1" dirty="0"/>
            </a:br>
            <a:r>
              <a:rPr lang="ru-RU" sz="6000" b="1" i="1" dirty="0"/>
              <a:t>Участник должен строить рассуждение, привлекая для аргументации </a:t>
            </a:r>
            <a:r>
              <a:rPr lang="ru-RU" sz="6000" b="1" i="1" u="sng" dirty="0"/>
              <a:t>не менее одного</a:t>
            </a:r>
            <a:r>
              <a:rPr lang="ru-RU" sz="6000" b="1" i="1" dirty="0"/>
              <a:t> произведения 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</a:t>
            </a:r>
            <a:r>
              <a:rPr lang="ru-RU" sz="6000" b="1" dirty="0"/>
              <a:t> </a:t>
            </a:r>
            <a:br>
              <a:rPr lang="ru-RU" sz="6000" b="1" dirty="0"/>
            </a:br>
            <a:r>
              <a:rPr lang="ru-RU" sz="6000" b="1" dirty="0"/>
              <a:t>«Незачёт» ставится при условии, если сочинение написано без привлечения литературного материала или в нём существенно искажено 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11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352928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КРИТЕРИЙ №3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>
                <a:solidFill>
                  <a:srgbClr val="FF0000"/>
                </a:solidFill>
              </a:rPr>
              <a:t>КОМПОЗИЦИЯ И ЛОГИКА РАССУЖДЕНИЯ»</a:t>
            </a:r>
            <a:r>
              <a:rPr lang="ru-RU" dirty="0">
                <a:solidFill>
                  <a:srgbClr val="FF0000"/>
                </a:solidFill>
              </a:rPr>
              <a:t> 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i="1" dirty="0"/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при условии, если грубые логические нарушения мешают пониманию смысла сказанного или отсутствует </a:t>
            </a:r>
            <a:r>
              <a:rPr lang="ru-RU" dirty="0" err="1"/>
              <a:t>тезисно</a:t>
            </a:r>
            <a:r>
              <a:rPr lang="ru-RU" dirty="0"/>
              <a:t>-доказательная часть.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39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59766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FF0000"/>
                </a:solidFill>
              </a:rPr>
              <a:t>КРИТЕРИЙ №4 </a:t>
            </a:r>
            <a:r>
              <a:rPr lang="ru-RU" sz="3000" b="1" dirty="0" smtClean="0">
                <a:solidFill>
                  <a:srgbClr val="FF0000"/>
                </a:solidFill>
              </a:rPr>
              <a:t/>
            </a:r>
            <a:br>
              <a:rPr lang="ru-RU" sz="3000" b="1" dirty="0" smtClean="0">
                <a:solidFill>
                  <a:srgbClr val="FF0000"/>
                </a:solidFill>
              </a:rPr>
            </a:br>
            <a:r>
              <a:rPr lang="ru-RU" sz="3000" b="1" dirty="0" smtClean="0">
                <a:solidFill>
                  <a:srgbClr val="FF0000"/>
                </a:solidFill>
              </a:rPr>
              <a:t>«</a:t>
            </a:r>
            <a:r>
              <a:rPr lang="ru-RU" sz="3000" b="1" dirty="0">
                <a:solidFill>
                  <a:srgbClr val="FF0000"/>
                </a:solidFill>
              </a:rPr>
              <a:t>КАЧЕСТВО ПИСЬМЕННОЙ РЕЧИ»</a:t>
            </a:r>
            <a:r>
              <a:rPr lang="ru-RU" sz="3000" dirty="0">
                <a:solidFill>
                  <a:srgbClr val="FF0000"/>
                </a:solidFill>
              </a:rPr>
              <a:t> </a:t>
            </a:r>
            <a:br>
              <a:rPr lang="ru-RU" sz="3000" dirty="0">
                <a:solidFill>
                  <a:srgbClr val="FF0000"/>
                </a:solidFill>
              </a:rPr>
            </a:br>
            <a:r>
              <a:rPr lang="ru-RU" i="1" dirty="0"/>
              <a:t>Данный критерий нацеливает на проверку речевого оформления текста сочинения. </a:t>
            </a:r>
            <a:br>
              <a:rPr lang="ru-RU" i="1" dirty="0"/>
            </a:br>
            <a:r>
              <a:rPr lang="ru-RU" i="1" dirty="0"/>
              <a:t>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при условии, если низкое качество речи (в том числе речевые ошибки) существенно затрудняет понимание смысла сочинения.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25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114</Words>
  <Application>Microsoft Office PowerPoint</Application>
  <PresentationFormat>Экран (4:3)</PresentationFormat>
  <Paragraphs>33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Итоговое сочинение (2019-2020 учебный год)</vt:lpstr>
      <vt:lpstr>Календарь сдачи сочинения в  2019-2020 учебном году</vt:lpstr>
      <vt:lpstr>Продолжительность написания итогового сочинения</vt:lpstr>
      <vt:lpstr>Направления тем итогового сочинения</vt:lpstr>
      <vt:lpstr>Слайд 5</vt:lpstr>
      <vt:lpstr>Слайд 6</vt:lpstr>
      <vt:lpstr>Слайд 7</vt:lpstr>
      <vt:lpstr>Слайд 8</vt:lpstr>
      <vt:lpstr>Слайд 9</vt:lpstr>
      <vt:lpstr>Слайд 10</vt:lpstr>
      <vt:lpstr>Итоговое сочинение оценивается зачётом, если: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Школа 23</cp:lastModifiedBy>
  <cp:revision>17</cp:revision>
  <dcterms:created xsi:type="dcterms:W3CDTF">2018-08-02T20:10:57Z</dcterms:created>
  <dcterms:modified xsi:type="dcterms:W3CDTF">2019-11-21T09:44:30Z</dcterms:modified>
</cp:coreProperties>
</file>